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sldIdLst>
    <p:sldId id="256" r:id="rId2"/>
    <p:sldId id="289" r:id="rId3"/>
    <p:sldId id="259" r:id="rId4"/>
    <p:sldId id="292" r:id="rId5"/>
    <p:sldId id="263" r:id="rId6"/>
    <p:sldId id="264" r:id="rId7"/>
    <p:sldId id="293" r:id="rId8"/>
    <p:sldId id="291" r:id="rId9"/>
    <p:sldId id="266" r:id="rId10"/>
    <p:sldId id="265" r:id="rId11"/>
    <p:sldId id="273" r:id="rId12"/>
    <p:sldId id="258" r:id="rId13"/>
    <p:sldId id="257" r:id="rId14"/>
    <p:sldId id="268" r:id="rId15"/>
    <p:sldId id="267" r:id="rId16"/>
    <p:sldId id="269" r:id="rId17"/>
    <p:sldId id="270" r:id="rId18"/>
    <p:sldId id="271" r:id="rId19"/>
    <p:sldId id="272" r:id="rId20"/>
    <p:sldId id="279" r:id="rId21"/>
    <p:sldId id="278" r:id="rId22"/>
    <p:sldId id="280" r:id="rId23"/>
    <p:sldId id="281" r:id="rId24"/>
    <p:sldId id="282" r:id="rId25"/>
    <p:sldId id="286" r:id="rId26"/>
    <p:sldId id="290" r:id="rId27"/>
    <p:sldId id="28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8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44"/>
    <p:restoredTop sz="96327"/>
  </p:normalViewPr>
  <p:slideViewPr>
    <p:cSldViewPr snapToGrid="0" snapToObjects="1">
      <p:cViewPr varScale="1">
        <p:scale>
          <a:sx n="106" d="100"/>
          <a:sy n="106" d="100"/>
        </p:scale>
        <p:origin x="216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426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448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191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178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29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76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7/30/21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51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07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03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061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864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7/30/21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676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24" r:id="rId6"/>
    <p:sldLayoutId id="2147483719" r:id="rId7"/>
    <p:sldLayoutId id="2147483720" r:id="rId8"/>
    <p:sldLayoutId id="2147483721" r:id="rId9"/>
    <p:sldLayoutId id="2147483723" r:id="rId10"/>
    <p:sldLayoutId id="214748372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aAwmY8xrgQ" TargetMode="External"/><Relationship Id="rId2" Type="http://schemas.openxmlformats.org/officeDocument/2006/relationships/hyperlink" Target="https://beam.apache.org/get-started/mobile-gaming-example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lbY85HRZrGI" TargetMode="External"/><Relationship Id="rId4" Type="http://schemas.openxmlformats.org/officeDocument/2006/relationships/hyperlink" Target="https://www.youtube.com/watch?v=-6xpDRiurmA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FE2B93-8645-9549-B904-E6D2650218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5717686"/>
            <a:ext cx="8476052" cy="636316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100"/>
              <a:t>Presented by</a:t>
            </a:r>
          </a:p>
          <a:p>
            <a:pPr>
              <a:lnSpc>
                <a:spcPct val="110000"/>
              </a:lnSpc>
            </a:pPr>
            <a:r>
              <a:rPr lang="en-US" sz="1100"/>
              <a:t>Vikas Chandra</a:t>
            </a:r>
          </a:p>
        </p:txBody>
      </p:sp>
      <p:pic>
        <p:nvPicPr>
          <p:cNvPr id="1026" name="Picture 2" descr="Writing ETL Pipelines In Apache Beam — Part 1 | by Arsalan Mehmood | Medium">
            <a:extLst>
              <a:ext uri="{FF2B5EF4-FFF2-40B4-BE49-F238E27FC236}">
                <a16:creationId xmlns:a16="http://schemas.microsoft.com/office/drawing/2014/main" id="{B82AEA1B-9C09-AC48-A3B0-7A4D23299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5030" y="723900"/>
            <a:ext cx="6161940" cy="346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568604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077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41835E-A6B1-F447-B420-B3FEFA96D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0" y="1368746"/>
            <a:ext cx="11813059" cy="412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48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0" name="Straight Connector 134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36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62" name="Rectangle 138">
            <a:extLst>
              <a:ext uri="{FF2B5EF4-FFF2-40B4-BE49-F238E27FC236}">
                <a16:creationId xmlns:a16="http://schemas.microsoft.com/office/drawing/2014/main" id="{B9C0E6AB-EAB6-41E0-9D49-369643E87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3" name="Straight Connector 140">
            <a:extLst>
              <a:ext uri="{FF2B5EF4-FFF2-40B4-BE49-F238E27FC236}">
                <a16:creationId xmlns:a16="http://schemas.microsoft.com/office/drawing/2014/main" id="{5176A7A0-FAD0-4BFC-A0FC-6B091D842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>
            <a:extLst>
              <a:ext uri="{FF2B5EF4-FFF2-40B4-BE49-F238E27FC236}">
                <a16:creationId xmlns:a16="http://schemas.microsoft.com/office/drawing/2014/main" id="{7B80F83E-CC85-3146-A951-2261F56CD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8" y="539674"/>
            <a:ext cx="11995484" cy="597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369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ECB3F-A694-004B-B6D4-9481CE30B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2333453"/>
            <a:ext cx="10691265" cy="1371030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APACHE</a:t>
            </a:r>
            <a:br>
              <a:rPr lang="en-US" sz="6000" dirty="0">
                <a:solidFill>
                  <a:srgbClr val="FF0000"/>
                </a:solidFill>
              </a:rPr>
            </a:br>
            <a:r>
              <a:rPr lang="en-US" sz="8000" dirty="0">
                <a:solidFill>
                  <a:srgbClr val="C00000"/>
                </a:solidFill>
              </a:rPr>
              <a:t>B</a:t>
            </a:r>
            <a:r>
              <a:rPr lang="en-US" sz="6000" dirty="0"/>
              <a:t>ATCH STR</a:t>
            </a:r>
            <a:r>
              <a:rPr lang="en-US" sz="8000" dirty="0">
                <a:solidFill>
                  <a:srgbClr val="09843C"/>
                </a:solidFill>
              </a:rPr>
              <a:t>EAM</a:t>
            </a:r>
          </a:p>
        </p:txBody>
      </p:sp>
    </p:spTree>
    <p:extLst>
      <p:ext uri="{BB962C8B-B14F-4D97-AF65-F5344CB8AC3E}">
        <p14:creationId xmlns:p14="http://schemas.microsoft.com/office/powerpoint/2010/main" val="1144784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436F1-D0F6-4F4D-85A4-693D23535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Apache </a:t>
            </a:r>
            <a:r>
              <a:rPr lang="en-US" sz="4000" dirty="0">
                <a:solidFill>
                  <a:srgbClr val="C00000"/>
                </a:solidFill>
              </a:rPr>
              <a:t>B</a:t>
            </a:r>
            <a:r>
              <a:rPr lang="en-US" sz="4000" dirty="0">
                <a:solidFill>
                  <a:srgbClr val="09843C"/>
                </a:solidFill>
              </a:rPr>
              <a:t>EAM</a:t>
            </a:r>
            <a:r>
              <a:rPr lang="en-US" sz="4000" dirty="0"/>
              <a:t> is </a:t>
            </a:r>
            <a:r>
              <a:rPr lang="en-US" sz="4000" b="1" i="1" dirty="0"/>
              <a:t>Unified</a:t>
            </a:r>
            <a:r>
              <a:rPr lang="en-US" sz="4000" dirty="0"/>
              <a:t> processing model for expressing efficient and </a:t>
            </a:r>
            <a:r>
              <a:rPr lang="en-US" sz="4000" b="1" i="1" dirty="0"/>
              <a:t>portable</a:t>
            </a:r>
            <a:r>
              <a:rPr lang="en-US" sz="4000" dirty="0"/>
              <a:t> data processing pipelines</a:t>
            </a:r>
          </a:p>
        </p:txBody>
      </p:sp>
    </p:spTree>
    <p:extLst>
      <p:ext uri="{BB962C8B-B14F-4D97-AF65-F5344CB8AC3E}">
        <p14:creationId xmlns:p14="http://schemas.microsoft.com/office/powerpoint/2010/main" val="4137300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540D90C1-E489-B143-B70B-50606D3533F6}"/>
              </a:ext>
            </a:extLst>
          </p:cNvPr>
          <p:cNvSpPr/>
          <p:nvPr/>
        </p:nvSpPr>
        <p:spPr>
          <a:xfrm>
            <a:off x="683740" y="4992130"/>
            <a:ext cx="10387914" cy="1779373"/>
          </a:xfrm>
          <a:prstGeom prst="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DFD1D6E-EA9C-5649-9B2F-A63214C34C73}"/>
              </a:ext>
            </a:extLst>
          </p:cNvPr>
          <p:cNvSpPr/>
          <p:nvPr/>
        </p:nvSpPr>
        <p:spPr>
          <a:xfrm>
            <a:off x="683740" y="160638"/>
            <a:ext cx="10824519" cy="30274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16A1A9-F462-F94C-A89A-F7E3EF6F5498}"/>
              </a:ext>
            </a:extLst>
          </p:cNvPr>
          <p:cNvSpPr/>
          <p:nvPr/>
        </p:nvSpPr>
        <p:spPr>
          <a:xfrm>
            <a:off x="1491048" y="976184"/>
            <a:ext cx="9391135" cy="1383956"/>
          </a:xfrm>
          <a:prstGeom prst="rect">
            <a:avLst/>
          </a:prstGeom>
          <a:ln>
            <a:solidFill>
              <a:schemeClr val="accent6">
                <a:shade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BB8C350-03B9-6F4B-B02D-DE1EEF062738}"/>
              </a:ext>
            </a:extLst>
          </p:cNvPr>
          <p:cNvSpPr/>
          <p:nvPr/>
        </p:nvSpPr>
        <p:spPr>
          <a:xfrm>
            <a:off x="1820114" y="1283491"/>
            <a:ext cx="1520687" cy="76531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Input Data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23AB13D-EA24-084F-8643-EF861F588FF8}"/>
              </a:ext>
            </a:extLst>
          </p:cNvPr>
          <p:cNvSpPr/>
          <p:nvPr/>
        </p:nvSpPr>
        <p:spPr>
          <a:xfrm>
            <a:off x="4122590" y="1283491"/>
            <a:ext cx="1520687" cy="76531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Read</a:t>
            </a:r>
          </a:p>
          <a:p>
            <a:pPr algn="ctr"/>
            <a:r>
              <a:rPr lang="en-US" dirty="0"/>
              <a:t>Input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CA95F9E-F466-2A40-9297-8F5FC04E433C}"/>
              </a:ext>
            </a:extLst>
          </p:cNvPr>
          <p:cNvSpPr/>
          <p:nvPr/>
        </p:nvSpPr>
        <p:spPr>
          <a:xfrm>
            <a:off x="6425066" y="1283490"/>
            <a:ext cx="1520687" cy="76531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Transform Data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A46285C-ED4A-4C44-B2FD-2156165BF991}"/>
              </a:ext>
            </a:extLst>
          </p:cNvPr>
          <p:cNvSpPr/>
          <p:nvPr/>
        </p:nvSpPr>
        <p:spPr>
          <a:xfrm>
            <a:off x="8727542" y="1283489"/>
            <a:ext cx="1520687" cy="76531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Dump output Data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F12C9B8-196D-F545-8D56-D6ED403409B7}"/>
              </a:ext>
            </a:extLst>
          </p:cNvPr>
          <p:cNvCxnSpPr>
            <a:cxnSpLocks/>
          </p:cNvCxnSpPr>
          <p:nvPr/>
        </p:nvCxnSpPr>
        <p:spPr>
          <a:xfrm>
            <a:off x="3340801" y="1618735"/>
            <a:ext cx="7817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704757-5B59-B64F-88BE-FC28FF4286CA}"/>
              </a:ext>
            </a:extLst>
          </p:cNvPr>
          <p:cNvCxnSpPr>
            <a:cxnSpLocks/>
          </p:cNvCxnSpPr>
          <p:nvPr/>
        </p:nvCxnSpPr>
        <p:spPr>
          <a:xfrm>
            <a:off x="5643277" y="1610497"/>
            <a:ext cx="7817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427CEE-D669-B142-89A2-B42E3732D9AB}"/>
              </a:ext>
            </a:extLst>
          </p:cNvPr>
          <p:cNvCxnSpPr>
            <a:cxnSpLocks/>
          </p:cNvCxnSpPr>
          <p:nvPr/>
        </p:nvCxnSpPr>
        <p:spPr>
          <a:xfrm>
            <a:off x="7945753" y="1610497"/>
            <a:ext cx="7817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ACC2990-9A69-A64E-8FA0-604DF76D7120}"/>
              </a:ext>
            </a:extLst>
          </p:cNvPr>
          <p:cNvSpPr txBox="1"/>
          <p:nvPr/>
        </p:nvSpPr>
        <p:spPr>
          <a:xfrm>
            <a:off x="5586894" y="290944"/>
            <a:ext cx="1598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Pipeline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D3AB370-D02F-9B48-8D3D-601219BCAEF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4882934" y="2048804"/>
            <a:ext cx="0" cy="6758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5A8EDC-0046-3847-854A-A2B3D62D34DE}"/>
              </a:ext>
            </a:extLst>
          </p:cNvPr>
          <p:cNvCxnSpPr>
            <a:cxnSpLocks/>
          </p:cNvCxnSpPr>
          <p:nvPr/>
        </p:nvCxnSpPr>
        <p:spPr>
          <a:xfrm>
            <a:off x="7185409" y="2048802"/>
            <a:ext cx="0" cy="6758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563A12D-9F87-0747-BFEC-035D6EDE3E1C}"/>
              </a:ext>
            </a:extLst>
          </p:cNvPr>
          <p:cNvSpPr txBox="1"/>
          <p:nvPr/>
        </p:nvSpPr>
        <p:spPr>
          <a:xfrm>
            <a:off x="4150200" y="2667447"/>
            <a:ext cx="146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PCollection</a:t>
            </a:r>
            <a:endParaRPr 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ED43D1-DFAF-B440-947D-55D8EDECA004}"/>
              </a:ext>
            </a:extLst>
          </p:cNvPr>
          <p:cNvSpPr txBox="1"/>
          <p:nvPr/>
        </p:nvSpPr>
        <p:spPr>
          <a:xfrm>
            <a:off x="6442673" y="2658170"/>
            <a:ext cx="1485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PTransform</a:t>
            </a:r>
            <a:endParaRPr lang="en-US" sz="2000" dirty="0"/>
          </a:p>
        </p:txBody>
      </p:sp>
      <p:pic>
        <p:nvPicPr>
          <p:cNvPr id="3078" name="Picture 6" descr="Best Coding Courses Online to Sharpen Your Skill Set During Covid-19  Lockdown Days">
            <a:extLst>
              <a:ext uri="{FF2B5EF4-FFF2-40B4-BE49-F238E27FC236}">
                <a16:creationId xmlns:a16="http://schemas.microsoft.com/office/drawing/2014/main" id="{910FE164-827A-A047-ABD8-72C7870D0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607" y="3336765"/>
            <a:ext cx="2004117" cy="133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US Department of Homeland Security advises disabling Java following fresh  zero-day vulnerability - The Verge">
            <a:extLst>
              <a:ext uri="{FF2B5EF4-FFF2-40B4-BE49-F238E27FC236}">
                <a16:creationId xmlns:a16="http://schemas.microsoft.com/office/drawing/2014/main" id="{53699BEF-CE90-FA48-B8D6-FEEE4CD9A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243" y="3320046"/>
            <a:ext cx="1416908" cy="106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What does the Python logo stand for? - Quora">
            <a:extLst>
              <a:ext uri="{FF2B5EF4-FFF2-40B4-BE49-F238E27FC236}">
                <a16:creationId xmlns:a16="http://schemas.microsoft.com/office/drawing/2014/main" id="{D6CC35E6-AC8A-8A4E-A4DB-CED9CFA79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408" y="3393380"/>
            <a:ext cx="1283393" cy="123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Apache Spark - Wikipedia">
            <a:extLst>
              <a:ext uri="{FF2B5EF4-FFF2-40B4-BE49-F238E27FC236}">
                <a16:creationId xmlns:a16="http://schemas.microsoft.com/office/drawing/2014/main" id="{BB520F09-C854-9740-94D4-7E829DBBA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519" y="5239265"/>
            <a:ext cx="2120282" cy="110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Advisory: Apache Flink Remote Code Execution Vulnerability - NSFOCUS, Inc.,  a global network and cyber security leader, protects enterprises and  carriers from advanced cyber attacks.">
            <a:extLst>
              <a:ext uri="{FF2B5EF4-FFF2-40B4-BE49-F238E27FC236}">
                <a16:creationId xmlns:a16="http://schemas.microsoft.com/office/drawing/2014/main" id="{A1F47A9C-8E31-BE4C-91AF-2583355B5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387" y="5289651"/>
            <a:ext cx="1900882" cy="115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Cut down Cost of running Google Cloud Dataflow | by Raj | Analytics Vidhya  | Medium">
            <a:extLst>
              <a:ext uri="{FF2B5EF4-FFF2-40B4-BE49-F238E27FC236}">
                <a16:creationId xmlns:a16="http://schemas.microsoft.com/office/drawing/2014/main" id="{CAACB074-EF3A-4F4C-8CB3-5BB3EEC0A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647" y="5177010"/>
            <a:ext cx="1617697" cy="140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51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3" grpId="0" animBg="1"/>
      <p:bldP spid="8" grpId="0" animBg="1"/>
      <p:bldP spid="4" grpId="0" animBg="1"/>
      <p:bldP spid="5" grpId="0" animBg="1"/>
      <p:bldP spid="6" grpId="0" animBg="1"/>
      <p:bldP spid="7" grpId="0" animBg="1"/>
      <p:bldP spid="13" grpId="0"/>
      <p:bldP spid="19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CB1458F-D575-CC46-B42C-695502723F3A}"/>
              </a:ext>
            </a:extLst>
          </p:cNvPr>
          <p:cNvGrpSpPr/>
          <p:nvPr/>
        </p:nvGrpSpPr>
        <p:grpSpPr>
          <a:xfrm>
            <a:off x="965200" y="615950"/>
            <a:ext cx="10904287" cy="6242050"/>
            <a:chOff x="965200" y="615950"/>
            <a:chExt cx="10904287" cy="62420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9F65B65-78BA-2044-8AAC-1F41C13C5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5200" y="615950"/>
              <a:ext cx="10261600" cy="5626100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D9236BE-75EA-A64F-A962-F359439F0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2787" y="5715000"/>
              <a:ext cx="1536700" cy="1143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9261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4264B0-B694-944C-B0C2-B4BF2CD39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"/>
            <a:ext cx="121920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75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98CCDE-D0C8-9445-81FC-328ACA41A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"/>
            <a:ext cx="121920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02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996E5A-3D96-204C-96A4-39D220DD1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"/>
            <a:ext cx="121920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392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9AECBB-AC06-564D-8CA8-29DA233FD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" y="203200"/>
            <a:ext cx="12128500" cy="64516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FD3BCC7-F1CC-CC48-9427-447C2D701A63}"/>
              </a:ext>
            </a:extLst>
          </p:cNvPr>
          <p:cNvGrpSpPr/>
          <p:nvPr/>
        </p:nvGrpSpPr>
        <p:grpSpPr>
          <a:xfrm>
            <a:off x="5490754" y="1045029"/>
            <a:ext cx="1210492" cy="3161211"/>
            <a:chOff x="5490754" y="1045029"/>
            <a:chExt cx="1210492" cy="316121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4D94CC9-C6A2-724A-8C89-EB68526B4678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045029"/>
              <a:ext cx="605246" cy="0"/>
            </a:xfrm>
            <a:prstGeom prst="line">
              <a:avLst/>
            </a:prstGeom>
            <a:ln w="349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3A042D8-392E-9348-8434-A22C0466B8D8}"/>
                </a:ext>
              </a:extLst>
            </p:cNvPr>
            <p:cNvCxnSpPr>
              <a:cxnSpLocks/>
            </p:cNvCxnSpPr>
            <p:nvPr/>
          </p:nvCxnSpPr>
          <p:spPr>
            <a:xfrm>
              <a:off x="6701246" y="1045029"/>
              <a:ext cx="0" cy="3161211"/>
            </a:xfrm>
            <a:prstGeom prst="line">
              <a:avLst/>
            </a:prstGeom>
            <a:ln w="349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B8713C6-8053-6E41-BA20-C307A38E88F0}"/>
                </a:ext>
              </a:extLst>
            </p:cNvPr>
            <p:cNvCxnSpPr>
              <a:cxnSpLocks/>
            </p:cNvCxnSpPr>
            <p:nvPr/>
          </p:nvCxnSpPr>
          <p:spPr>
            <a:xfrm>
              <a:off x="5490754" y="1045029"/>
              <a:ext cx="605246" cy="0"/>
            </a:xfrm>
            <a:prstGeom prst="line">
              <a:avLst/>
            </a:prstGeom>
            <a:ln w="349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10CA337-E4FE-A843-BEE3-9D1D861B538C}"/>
                </a:ext>
              </a:extLst>
            </p:cNvPr>
            <p:cNvCxnSpPr>
              <a:cxnSpLocks/>
            </p:cNvCxnSpPr>
            <p:nvPr/>
          </p:nvCxnSpPr>
          <p:spPr>
            <a:xfrm>
              <a:off x="5490754" y="1045029"/>
              <a:ext cx="0" cy="3161211"/>
            </a:xfrm>
            <a:prstGeom prst="line">
              <a:avLst/>
            </a:prstGeom>
            <a:ln w="349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8F81F4A-3B2A-9442-AA31-4AF4C550ADB2}"/>
              </a:ext>
            </a:extLst>
          </p:cNvPr>
          <p:cNvGrpSpPr/>
          <p:nvPr/>
        </p:nvGrpSpPr>
        <p:grpSpPr>
          <a:xfrm>
            <a:off x="2965957" y="3324497"/>
            <a:ext cx="6256420" cy="2318658"/>
            <a:chOff x="2965957" y="3324497"/>
            <a:chExt cx="6256420" cy="231865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CBD847C-4DC6-E241-8191-DF44CB78D10E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324497"/>
              <a:ext cx="3126377" cy="0"/>
            </a:xfrm>
            <a:prstGeom prst="line">
              <a:avLst/>
            </a:prstGeom>
            <a:ln w="34925" cap="flat" cmpd="sng" algn="ctr">
              <a:solidFill>
                <a:schemeClr val="tx2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2F0679-B615-684A-9830-E9C661F845B6}"/>
                </a:ext>
              </a:extLst>
            </p:cNvPr>
            <p:cNvCxnSpPr>
              <a:cxnSpLocks/>
            </p:cNvCxnSpPr>
            <p:nvPr/>
          </p:nvCxnSpPr>
          <p:spPr>
            <a:xfrm>
              <a:off x="9222377" y="3324497"/>
              <a:ext cx="0" cy="2318658"/>
            </a:xfrm>
            <a:prstGeom prst="line">
              <a:avLst/>
            </a:prstGeom>
            <a:ln w="34925" cap="flat" cmpd="sng" algn="ctr">
              <a:solidFill>
                <a:schemeClr val="tx2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4AED22-F100-4247-8772-D34CBB9D25F9}"/>
                </a:ext>
              </a:extLst>
            </p:cNvPr>
            <p:cNvCxnSpPr>
              <a:cxnSpLocks/>
            </p:cNvCxnSpPr>
            <p:nvPr/>
          </p:nvCxnSpPr>
          <p:spPr>
            <a:xfrm>
              <a:off x="2965957" y="3324497"/>
              <a:ext cx="3126377" cy="0"/>
            </a:xfrm>
            <a:prstGeom prst="line">
              <a:avLst/>
            </a:prstGeom>
            <a:ln w="34925" cap="flat" cmpd="sng" algn="ctr">
              <a:solidFill>
                <a:schemeClr val="tx2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A603500-0DCE-504C-852E-0F25E0FEBF77}"/>
                </a:ext>
              </a:extLst>
            </p:cNvPr>
            <p:cNvCxnSpPr>
              <a:cxnSpLocks/>
            </p:cNvCxnSpPr>
            <p:nvPr/>
          </p:nvCxnSpPr>
          <p:spPr>
            <a:xfrm>
              <a:off x="2965957" y="3324497"/>
              <a:ext cx="0" cy="2318658"/>
            </a:xfrm>
            <a:prstGeom prst="line">
              <a:avLst/>
            </a:prstGeom>
            <a:ln w="34925" cap="flat" cmpd="sng" algn="ctr">
              <a:solidFill>
                <a:schemeClr val="tx2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515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2">
            <a:extLst>
              <a:ext uri="{FF2B5EF4-FFF2-40B4-BE49-F238E27FC236}">
                <a16:creationId xmlns:a16="http://schemas.microsoft.com/office/drawing/2014/main" id="{B9C0E6AB-EAB6-41E0-9D49-369643E87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A08F3F-83E3-6B40-BB8D-8A218158E0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64" r="2" b="7906"/>
          <a:stretch/>
        </p:blipFill>
        <p:spPr>
          <a:xfrm>
            <a:off x="800100" y="723900"/>
            <a:ext cx="10591800" cy="5410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44647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 pipeline processes score data for three users.">
            <a:extLst>
              <a:ext uri="{FF2B5EF4-FFF2-40B4-BE49-F238E27FC236}">
                <a16:creationId xmlns:a16="http://schemas.microsoft.com/office/drawing/2014/main" id="{2015527D-A5AB-B84E-99ED-1D8DA1F6B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68" y="3242601"/>
            <a:ext cx="11900263" cy="348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5269869-96F2-AE45-8E59-2FA0C3C50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6" y="491021"/>
            <a:ext cx="10691265" cy="1371030"/>
          </a:xfrm>
        </p:spPr>
        <p:txBody>
          <a:bodyPr/>
          <a:lstStyle/>
          <a:p>
            <a:pPr algn="ctr"/>
            <a:r>
              <a:rPr lang="en-IN" dirty="0"/>
              <a:t>Score data for three users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24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 pipeline processes score data for two teams.">
            <a:extLst>
              <a:ext uri="{FF2B5EF4-FFF2-40B4-BE49-F238E27FC236}">
                <a16:creationId xmlns:a16="http://schemas.microsoft.com/office/drawing/2014/main" id="{C74C5630-EACF-0F44-9EEC-E97EEDA15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80316"/>
            <a:ext cx="11887200" cy="516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06E531D-CE97-084C-9527-59E08744D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326283"/>
            <a:ext cx="10691265" cy="1371030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Fixed-Time Windowing</a:t>
            </a:r>
          </a:p>
        </p:txBody>
      </p:sp>
    </p:spTree>
    <p:extLst>
      <p:ext uri="{BB962C8B-B14F-4D97-AF65-F5344CB8AC3E}">
        <p14:creationId xmlns:p14="http://schemas.microsoft.com/office/powerpoint/2010/main" val="592805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 pipeline processes score data for three users.">
            <a:extLst>
              <a:ext uri="{FF2B5EF4-FFF2-40B4-BE49-F238E27FC236}">
                <a16:creationId xmlns:a16="http://schemas.microsoft.com/office/drawing/2014/main" id="{8FA1C2DF-4AA4-4B40-9BF6-E4D7D17BC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74" y="2948332"/>
            <a:ext cx="11665131" cy="341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4ED78C-EB86-074D-8838-0C58B048E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496705"/>
            <a:ext cx="10691265" cy="1371030"/>
          </a:xfrm>
        </p:spPr>
        <p:txBody>
          <a:bodyPr/>
          <a:lstStyle/>
          <a:p>
            <a:pPr algn="ctr"/>
            <a:r>
              <a:rPr lang="en-IN" dirty="0"/>
              <a:t>User Score based on Processing Time</a:t>
            </a:r>
          </a:p>
        </p:txBody>
      </p:sp>
    </p:spTree>
    <p:extLst>
      <p:ext uri="{BB962C8B-B14F-4D97-AF65-F5344CB8AC3E}">
        <p14:creationId xmlns:p14="http://schemas.microsoft.com/office/powerpoint/2010/main" val="1673639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A pipeline processes score data by team, windowed by event time.">
            <a:extLst>
              <a:ext uri="{FF2B5EF4-FFF2-40B4-BE49-F238E27FC236}">
                <a16:creationId xmlns:a16="http://schemas.microsoft.com/office/drawing/2014/main" id="{2D72313A-8C20-A348-A539-D58F6080B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08" y="1840296"/>
            <a:ext cx="11260183" cy="488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BE553D8-F8EB-BB43-8ED6-B851E8C15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6" y="402817"/>
            <a:ext cx="10691265" cy="1371030"/>
          </a:xfrm>
        </p:spPr>
        <p:txBody>
          <a:bodyPr/>
          <a:lstStyle/>
          <a:p>
            <a:pPr algn="ctr"/>
            <a:r>
              <a:rPr lang="en-IN" dirty="0"/>
              <a:t>Team Score based on Event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71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User sessions with a minimum gap duration.">
            <a:extLst>
              <a:ext uri="{FF2B5EF4-FFF2-40B4-BE49-F238E27FC236}">
                <a16:creationId xmlns:a16="http://schemas.microsoft.com/office/drawing/2014/main" id="{C517D061-4965-1346-943F-CF2E7DB2F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69" y="1202249"/>
            <a:ext cx="9629140" cy="565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287AE01C-0327-3749-81B9-1C121CAD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334267"/>
            <a:ext cx="10691265" cy="1371030"/>
          </a:xfrm>
        </p:spPr>
        <p:txBody>
          <a:bodyPr>
            <a:normAutofit/>
          </a:bodyPr>
          <a:lstStyle/>
          <a:p>
            <a:pPr algn="ctr"/>
            <a:r>
              <a:rPr lang="en-IN" sz="3200" dirty="0"/>
              <a:t>User sessions with a minimum gap duration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63978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70E4B-068E-9246-8CD9-6D8898FF4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Key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721CA-BD4E-994D-8AA8-6E7B0AC49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4027776" cy="3636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Pipeline</a:t>
            </a:r>
          </a:p>
          <a:p>
            <a:pPr marL="0" indent="0">
              <a:buNone/>
            </a:pPr>
            <a:r>
              <a:rPr lang="en-IN" sz="3600" dirty="0" err="1"/>
              <a:t>Pcollection</a:t>
            </a:r>
            <a:endParaRPr lang="en-IN" sz="3600" dirty="0"/>
          </a:p>
          <a:p>
            <a:pPr marL="0" indent="0">
              <a:buNone/>
            </a:pPr>
            <a:r>
              <a:rPr lang="en-IN" sz="3600" dirty="0" err="1"/>
              <a:t>PTransform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3A52EC9-86D9-0C40-9994-15C4D1323BE1}"/>
              </a:ext>
            </a:extLst>
          </p:cNvPr>
          <p:cNvSpPr txBox="1">
            <a:spLocks/>
          </p:cNvSpPr>
          <p:nvPr/>
        </p:nvSpPr>
        <p:spPr>
          <a:xfrm>
            <a:off x="4860758" y="2236084"/>
            <a:ext cx="6761747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600" dirty="0">
                <a:solidFill>
                  <a:srgbClr val="C00000"/>
                </a:solidFill>
              </a:rPr>
              <a:t>Create</a:t>
            </a:r>
            <a:r>
              <a:rPr lang="en-IN" sz="3600" dirty="0"/>
              <a:t> </a:t>
            </a:r>
            <a:r>
              <a:rPr lang="en-IN" dirty="0">
                <a:sym typeface="Wingdings" pitchFamily="2" charset="2"/>
              </a:rPr>
              <a:t>  </a:t>
            </a:r>
            <a:r>
              <a:rPr lang="en-IN" sz="3600" dirty="0"/>
              <a:t>Pipeline</a:t>
            </a:r>
            <a:r>
              <a:rPr lang="en-IN" dirty="0"/>
              <a:t> </a:t>
            </a:r>
            <a:r>
              <a:rPr lang="en-IN" dirty="0">
                <a:sym typeface="Wingdings" pitchFamily="2" charset="2"/>
              </a:rPr>
              <a:t></a:t>
            </a:r>
            <a:r>
              <a:rPr lang="en-IN" sz="3600" dirty="0">
                <a:sym typeface="Wingdings" pitchFamily="2" charset="2"/>
              </a:rPr>
              <a:t> </a:t>
            </a:r>
            <a:r>
              <a:rPr lang="en-IN" sz="3600" dirty="0"/>
              <a:t> </a:t>
            </a:r>
            <a:r>
              <a:rPr lang="en-IN" sz="3600" dirty="0" err="1"/>
              <a:t>PCollection</a:t>
            </a:r>
            <a:r>
              <a:rPr lang="en-IN" dirty="0">
                <a:sym typeface="Wingdings" pitchFamily="2" charset="2"/>
              </a:rPr>
              <a:t> </a:t>
            </a:r>
            <a:r>
              <a:rPr lang="en-IN" sz="3600" dirty="0">
                <a:sym typeface="Wingdings" pitchFamily="2" charset="2"/>
              </a:rPr>
              <a:t> </a:t>
            </a:r>
            <a:endParaRPr lang="en-US" sz="3600" dirty="0"/>
          </a:p>
          <a:p>
            <a:pPr marL="0" indent="0">
              <a:buNone/>
            </a:pPr>
            <a:r>
              <a:rPr lang="en-IN" sz="3600" dirty="0">
                <a:solidFill>
                  <a:srgbClr val="C00000"/>
                </a:solidFill>
              </a:rPr>
              <a:t>Apply</a:t>
            </a:r>
            <a:r>
              <a:rPr lang="en-IN" sz="3600" dirty="0"/>
              <a:t> </a:t>
            </a:r>
            <a:r>
              <a:rPr lang="en-IN" dirty="0">
                <a:sym typeface="Wingdings" pitchFamily="2" charset="2"/>
              </a:rPr>
              <a:t> </a:t>
            </a:r>
            <a:r>
              <a:rPr lang="en-IN" sz="3600" dirty="0" err="1">
                <a:sym typeface="Wingdings" pitchFamily="2" charset="2"/>
              </a:rPr>
              <a:t>P</a:t>
            </a:r>
            <a:r>
              <a:rPr lang="en-IN" sz="3600" dirty="0" err="1"/>
              <a:t>Transform</a:t>
            </a:r>
            <a:r>
              <a:rPr lang="en-IN" sz="3600" dirty="0">
                <a:sym typeface="Wingdings" pitchFamily="2" charset="2"/>
              </a:rPr>
              <a:t> </a:t>
            </a:r>
            <a:endParaRPr lang="en-IN" sz="3600" dirty="0"/>
          </a:p>
          <a:p>
            <a:pPr marL="0" indent="0">
              <a:buNone/>
            </a:pPr>
            <a:r>
              <a:rPr lang="en-IN" sz="3600" dirty="0">
                <a:solidFill>
                  <a:srgbClr val="C00000"/>
                </a:solidFill>
              </a:rPr>
              <a:t>Run</a:t>
            </a:r>
            <a:r>
              <a:rPr lang="en-IN" sz="3600" dirty="0"/>
              <a:t>    </a:t>
            </a:r>
            <a:r>
              <a:rPr lang="en-IN" dirty="0">
                <a:sym typeface="Wingdings" pitchFamily="2" charset="2"/>
              </a:rPr>
              <a:t></a:t>
            </a:r>
            <a:r>
              <a:rPr lang="en-IN" sz="3600" dirty="0">
                <a:sym typeface="Wingdings" pitchFamily="2" charset="2"/>
              </a:rPr>
              <a:t> Runners</a:t>
            </a:r>
            <a:endParaRPr lang="en-US" sz="3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2959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2">
            <a:extLst>
              <a:ext uri="{FF2B5EF4-FFF2-40B4-BE49-F238E27FC236}">
                <a16:creationId xmlns:a16="http://schemas.microsoft.com/office/drawing/2014/main" id="{B9C0E6AB-EAB6-41E0-9D49-369643E87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2478BE-5D72-094E-99C9-46551458A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8" r="2" b="6409"/>
          <a:stretch/>
        </p:blipFill>
        <p:spPr>
          <a:xfrm>
            <a:off x="800100" y="723900"/>
            <a:ext cx="105918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9928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57F72-470F-484D-896E-22761B393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41751-D871-1A44-BD99-8A9C820BB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https://beam.apache.org/get-started/mobile-gaming-example/</a:t>
            </a:r>
            <a:endParaRPr lang="en-IN" dirty="0"/>
          </a:p>
          <a:p>
            <a:r>
              <a:rPr lang="en-IN" dirty="0">
                <a:hlinkClick r:id="rId3"/>
              </a:rPr>
              <a:t>https://www.youtube.com/watch?v=waAwmY8xrgQ</a:t>
            </a:r>
            <a:endParaRPr lang="en-IN" dirty="0"/>
          </a:p>
          <a:p>
            <a:r>
              <a:rPr lang="en-IN" dirty="0">
                <a:hlinkClick r:id="rId4"/>
              </a:rPr>
              <a:t>https://www.youtube.com/watch?v=-6xpDRiurmA</a:t>
            </a:r>
            <a:endParaRPr lang="en-IN" dirty="0"/>
          </a:p>
          <a:p>
            <a:r>
              <a:rPr lang="en-IN" dirty="0">
                <a:hlinkClick r:id="rId5"/>
              </a:rPr>
              <a:t>https://www.youtube.com/watch?v=lbY85HRZrGI</a:t>
            </a:r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908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B9C0E6AB-EAB6-41E0-9D49-369643E87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176A7A0-FAD0-4BFC-A0FC-6B091D842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MediaMath Blog - Making Sense of a Fractured Mobile Landscape – Mobile  World Congress 2016">
            <a:extLst>
              <a:ext uri="{FF2B5EF4-FFF2-40B4-BE49-F238E27FC236}">
                <a16:creationId xmlns:a16="http://schemas.microsoft.com/office/drawing/2014/main" id="{D37AB7CC-3A23-5C48-8C5E-28DE00E207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3" r="5746" b="-3"/>
          <a:stretch/>
        </p:blipFill>
        <p:spPr bwMode="auto">
          <a:xfrm>
            <a:off x="800100" y="1076270"/>
            <a:ext cx="10591800" cy="505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459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1BBE5-D38B-9442-AAFE-E9EF1199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BB3ACF-2086-F746-9C22-1B5A463296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57" b="10456"/>
          <a:stretch/>
        </p:blipFill>
        <p:spPr>
          <a:xfrm>
            <a:off x="3985283" y="1607611"/>
            <a:ext cx="4221434" cy="23745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7D8D2B-E904-144B-BCC0-8C3E6B5579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57" b="10456"/>
          <a:stretch/>
        </p:blipFill>
        <p:spPr>
          <a:xfrm>
            <a:off x="0" y="1607610"/>
            <a:ext cx="4221434" cy="23745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92AB28-C4C0-0949-A192-5BCF35C227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57" b="10456"/>
          <a:stretch/>
        </p:blipFill>
        <p:spPr>
          <a:xfrm>
            <a:off x="7506082" y="1607610"/>
            <a:ext cx="4221434" cy="23745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AD68AF-FDE9-3649-BD2E-9CE29832D5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57" b="10456"/>
          <a:stretch/>
        </p:blipFill>
        <p:spPr>
          <a:xfrm>
            <a:off x="3985283" y="3982167"/>
            <a:ext cx="4221434" cy="23745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12CBE2-FEA9-094C-9735-04342D50D5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57" b="10456"/>
          <a:stretch/>
        </p:blipFill>
        <p:spPr>
          <a:xfrm>
            <a:off x="0" y="3982166"/>
            <a:ext cx="4221434" cy="23745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BEA450-BBE6-5D49-921F-F97F4BDE58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57" b="10456"/>
          <a:stretch/>
        </p:blipFill>
        <p:spPr>
          <a:xfrm>
            <a:off x="7506082" y="3982166"/>
            <a:ext cx="4221434" cy="23745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293B99-8403-734B-9C3F-DF21048A4E7E}"/>
              </a:ext>
            </a:extLst>
          </p:cNvPr>
          <p:cNvSpPr txBox="1"/>
          <p:nvPr/>
        </p:nvSpPr>
        <p:spPr>
          <a:xfrm>
            <a:off x="14317579" y="-2887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61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1BBE5-D38B-9442-AAFE-E9EF1199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BIGData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03EEF34-E569-FA47-8F8B-7ACF97D21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057" y="1896369"/>
            <a:ext cx="11945885" cy="455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730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725609-2FB9-054E-ABA8-D4F78739E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73" y="1590246"/>
            <a:ext cx="11927053" cy="367750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8329E27-11CE-ED46-80BC-B7C131F91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</p:spPr>
        <p:txBody>
          <a:bodyPr/>
          <a:lstStyle/>
          <a:p>
            <a:pPr algn="ctr"/>
            <a:r>
              <a:rPr lang="en-US" dirty="0"/>
              <a:t>DELAYS</a:t>
            </a:r>
          </a:p>
        </p:txBody>
      </p:sp>
    </p:spTree>
    <p:extLst>
      <p:ext uri="{BB962C8B-B14F-4D97-AF65-F5344CB8AC3E}">
        <p14:creationId xmlns:p14="http://schemas.microsoft.com/office/powerpoint/2010/main" val="947688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22" name="Straight Connector 7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23" name="Straight Connector 7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424" name="Rectangle 74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D3745F-6933-5A43-B2FF-3AD61905D374}"/>
              </a:ext>
            </a:extLst>
          </p:cNvPr>
          <p:cNvSpPr txBox="1"/>
          <p:nvPr/>
        </p:nvSpPr>
        <p:spPr>
          <a:xfrm>
            <a:off x="3946239" y="521747"/>
            <a:ext cx="7445661" cy="16567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cap="all" spc="30">
                <a:latin typeface="+mj-lt"/>
                <a:ea typeface="+mj-ea"/>
                <a:cs typeface="+mj-cs"/>
              </a:rPr>
              <a:t>Delay</a:t>
            </a:r>
          </a:p>
        </p:txBody>
      </p:sp>
      <p:cxnSp>
        <p:nvCxnSpPr>
          <p:cNvPr id="17425" name="Straight Connector 76">
            <a:extLst>
              <a:ext uri="{FF2B5EF4-FFF2-40B4-BE49-F238E27FC236}">
                <a16:creationId xmlns:a16="http://schemas.microsoft.com/office/drawing/2014/main" id="{F9600FFC-92AF-4AD3-9595-B0E23476B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224879" y="723900"/>
            <a:ext cx="0" cy="541020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 descr="Best website designing in Faridabad India website development website  design service top website design &amp;amp; development seo service provider in  Faridabad India">
            <a:extLst>
              <a:ext uri="{FF2B5EF4-FFF2-40B4-BE49-F238E27FC236}">
                <a16:creationId xmlns:a16="http://schemas.microsoft.com/office/drawing/2014/main" id="{FCE84232-7459-2446-892B-50DBA06E7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605" y="2400699"/>
            <a:ext cx="3733401" cy="373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740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igh Speed Internet Access | hotelwifi.com">
            <a:extLst>
              <a:ext uri="{FF2B5EF4-FFF2-40B4-BE49-F238E27FC236}">
                <a16:creationId xmlns:a16="http://schemas.microsoft.com/office/drawing/2014/main" id="{10047035-3552-4F45-B1C3-9B0F8CBA8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18" r="-2" b="24734"/>
          <a:stretch/>
        </p:blipFill>
        <p:spPr bwMode="auto">
          <a:xfrm>
            <a:off x="4493436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Premium Vector | Illustration of train moving in tunnel. isolated front view">
            <a:extLst>
              <a:ext uri="{FF2B5EF4-FFF2-40B4-BE49-F238E27FC236}">
                <a16:creationId xmlns:a16="http://schemas.microsoft.com/office/drawing/2014/main" id="{364F0D54-9F4F-A549-BCC5-B300F72725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4" r="-3" b="2842"/>
          <a:stretch/>
        </p:blipFill>
        <p:spPr bwMode="auto"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Are you wondering “Why is my Internet speed so slow?” – Blogs">
            <a:extLst>
              <a:ext uri="{FF2B5EF4-FFF2-40B4-BE49-F238E27FC236}">
                <a16:creationId xmlns:a16="http://schemas.microsoft.com/office/drawing/2014/main" id="{6C8D80FC-2228-FB4D-8C18-F898299037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0489"/>
          <a:stretch/>
        </p:blipFill>
        <p:spPr bwMode="auto">
          <a:xfrm>
            <a:off x="6350089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The best mobile flight tracker apps | Blacklane Blog">
            <a:extLst>
              <a:ext uri="{FF2B5EF4-FFF2-40B4-BE49-F238E27FC236}">
                <a16:creationId xmlns:a16="http://schemas.microsoft.com/office/drawing/2014/main" id="{AB0B84CF-F893-E64A-9F84-6794B56DE7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3" r="-2" b="7395"/>
          <a:stretch/>
        </p:blipFill>
        <p:spPr bwMode="auto">
          <a:xfrm>
            <a:off x="20" y="3511295"/>
            <a:ext cx="769854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069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19AB4D-A29A-F049-8F3F-A40ECBA27B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5" r="12976"/>
          <a:stretch/>
        </p:blipFill>
        <p:spPr>
          <a:xfrm>
            <a:off x="800100" y="1076270"/>
            <a:ext cx="10591800" cy="505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040743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4058</TotalTime>
  <Words>133</Words>
  <Application>Microsoft Macintosh PowerPoint</Application>
  <PresentationFormat>Widescreen</PresentationFormat>
  <Paragraphs>33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Calisto MT</vt:lpstr>
      <vt:lpstr>Univers Condensed</vt:lpstr>
      <vt:lpstr>ChronicleVTI</vt:lpstr>
      <vt:lpstr>PowerPoint Presentation</vt:lpstr>
      <vt:lpstr>PowerPoint Presentation</vt:lpstr>
      <vt:lpstr>PowerPoint Presentation</vt:lpstr>
      <vt:lpstr>Data</vt:lpstr>
      <vt:lpstr>BIGData</vt:lpstr>
      <vt:lpstr>DELAYS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APACHE BATCH STREAM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Score data for three users</vt:lpstr>
      <vt:lpstr>Fixed-Time Windowing</vt:lpstr>
      <vt:lpstr>User Score based on Processing Time</vt:lpstr>
      <vt:lpstr>Team Score based on Event Time</vt:lpstr>
      <vt:lpstr>User sessions with a minimum gap duration</vt:lpstr>
      <vt:lpstr>Key WORDS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Riddhima Chandra</dc:creator>
  <cp:lastModifiedBy>Riddhima Chandra</cp:lastModifiedBy>
  <cp:revision>37</cp:revision>
  <dcterms:created xsi:type="dcterms:W3CDTF">2021-07-29T16:44:47Z</dcterms:created>
  <dcterms:modified xsi:type="dcterms:W3CDTF">2021-08-01T15:03:50Z</dcterms:modified>
</cp:coreProperties>
</file>